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0" r:id="rId3"/>
    <p:sldId id="261" r:id="rId4"/>
    <p:sldId id="262" r:id="rId5"/>
    <p:sldId id="263" r:id="rId6"/>
    <p:sldId id="294" r:id="rId7"/>
    <p:sldId id="271" r:id="rId8"/>
    <p:sldId id="293" r:id="rId9"/>
    <p:sldId id="273" r:id="rId10"/>
    <p:sldId id="276" r:id="rId11"/>
    <p:sldId id="291" r:id="rId12"/>
    <p:sldId id="292" r:id="rId13"/>
    <p:sldId id="279" r:id="rId14"/>
    <p:sldId id="280" r:id="rId15"/>
    <p:sldId id="281" r:id="rId16"/>
    <p:sldId id="284" r:id="rId17"/>
    <p:sldId id="295" r:id="rId18"/>
    <p:sldId id="288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702"/>
    <a:srgbClr val="F8A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0" autoAdjust="0"/>
    <p:restoredTop sz="70366" autoAdjust="0"/>
  </p:normalViewPr>
  <p:slideViewPr>
    <p:cSldViewPr>
      <p:cViewPr varScale="1">
        <p:scale>
          <a:sx n="68" d="100"/>
          <a:sy n="68" d="100"/>
        </p:scale>
        <p:origin x="18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29DB7-8F7B-44DF-89E7-25553D2418F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C0878C56-38AC-456E-968A-ED83EAC0B876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Retirement</a:t>
          </a:r>
        </a:p>
      </dgm:t>
    </dgm:pt>
    <dgm:pt modelId="{FCA56757-9448-48CB-81F6-92B7F8030C64}" type="parTrans" cxnId="{8F5918D7-B747-4995-8F8B-D729019B5B46}">
      <dgm:prSet/>
      <dgm:spPr/>
      <dgm:t>
        <a:bodyPr/>
        <a:lstStyle/>
        <a:p>
          <a:endParaRPr lang="en-US"/>
        </a:p>
      </dgm:t>
    </dgm:pt>
    <dgm:pt modelId="{01B7BD15-A274-4FFB-B840-CA459AB7C98C}" type="sibTrans" cxnId="{8F5918D7-B747-4995-8F8B-D729019B5B46}">
      <dgm:prSet/>
      <dgm:spPr/>
      <dgm:t>
        <a:bodyPr/>
        <a:lstStyle/>
        <a:p>
          <a:endParaRPr lang="en-US"/>
        </a:p>
      </dgm:t>
    </dgm:pt>
    <dgm:pt modelId="{11C5E09E-5C6E-455F-A159-F90D33419DBC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Pension</a:t>
          </a:r>
        </a:p>
      </dgm:t>
    </dgm:pt>
    <dgm:pt modelId="{1E2BB70B-D147-4882-ABD4-E807F425E9AF}" type="parTrans" cxnId="{54B96C93-2453-4E3A-B1FD-BD7804CAF738}">
      <dgm:prSet/>
      <dgm:spPr/>
      <dgm:t>
        <a:bodyPr/>
        <a:lstStyle/>
        <a:p>
          <a:endParaRPr lang="en-US"/>
        </a:p>
      </dgm:t>
    </dgm:pt>
    <dgm:pt modelId="{9DFD9032-3F2D-46E3-8F6C-5356A11D6AE7}" type="sibTrans" cxnId="{54B96C93-2453-4E3A-B1FD-BD7804CAF738}">
      <dgm:prSet/>
      <dgm:spPr/>
      <dgm:t>
        <a:bodyPr/>
        <a:lstStyle/>
        <a:p>
          <a:endParaRPr lang="en-US"/>
        </a:p>
      </dgm:t>
    </dgm:pt>
    <dgm:pt modelId="{06C8D259-20DC-4A35-B6E5-591F26CAEC7A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Social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Security</a:t>
          </a:r>
        </a:p>
      </dgm:t>
    </dgm:pt>
    <dgm:pt modelId="{3A0E764E-1122-411D-B788-5B20F98C6798}" type="parTrans" cxnId="{B0C58769-B453-41DC-9C5E-A826AB82CCC5}">
      <dgm:prSet/>
      <dgm:spPr/>
      <dgm:t>
        <a:bodyPr/>
        <a:lstStyle/>
        <a:p>
          <a:endParaRPr lang="en-US"/>
        </a:p>
      </dgm:t>
    </dgm:pt>
    <dgm:pt modelId="{97C228E2-407B-4480-8835-83B693224A6B}" type="sibTrans" cxnId="{B0C58769-B453-41DC-9C5E-A826AB82CCC5}">
      <dgm:prSet/>
      <dgm:spPr/>
      <dgm:t>
        <a:bodyPr/>
        <a:lstStyle/>
        <a:p>
          <a:endParaRPr lang="en-US"/>
        </a:p>
      </dgm:t>
    </dgm:pt>
    <dgm:pt modelId="{95147845-6916-4DD8-AA5C-0A761602B0B0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Personal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Savings</a:t>
          </a:r>
        </a:p>
      </dgm:t>
    </dgm:pt>
    <dgm:pt modelId="{FD6A7C8C-77C8-4E61-AB32-C8AF0E150C35}" type="parTrans" cxnId="{93BD9DF3-5303-4722-A04A-9F476C081629}">
      <dgm:prSet/>
      <dgm:spPr/>
      <dgm:t>
        <a:bodyPr/>
        <a:lstStyle/>
        <a:p>
          <a:endParaRPr lang="en-US"/>
        </a:p>
      </dgm:t>
    </dgm:pt>
    <dgm:pt modelId="{EDCC4240-F313-4989-AB6C-5DDF0E4BC7C0}" type="sibTrans" cxnId="{93BD9DF3-5303-4722-A04A-9F476C081629}">
      <dgm:prSet/>
      <dgm:spPr/>
      <dgm:t>
        <a:bodyPr/>
        <a:lstStyle/>
        <a:p>
          <a:endParaRPr lang="en-US"/>
        </a:p>
      </dgm:t>
    </dgm:pt>
    <dgm:pt modelId="{6738B147-B95D-410B-ADD5-7FB518F150D0}" type="pres">
      <dgm:prSet presAssocID="{5ED29DB7-8F7B-44DF-89E7-25553D2418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E6B522-ADDB-425B-9B1E-DD9D17E101EC}" type="pres">
      <dgm:prSet presAssocID="{C0878C56-38AC-456E-968A-ED83EAC0B876}" presName="centerShape" presStyleLbl="node0" presStyleIdx="0" presStyleCnt="1"/>
      <dgm:spPr/>
      <dgm:t>
        <a:bodyPr/>
        <a:lstStyle/>
        <a:p>
          <a:endParaRPr lang="en-US"/>
        </a:p>
      </dgm:t>
    </dgm:pt>
    <dgm:pt modelId="{F1D37B7A-692D-43CD-AC63-CAC45203D58A}" type="pres">
      <dgm:prSet presAssocID="{1E2BB70B-D147-4882-ABD4-E807F425E9AF}" presName="Name9" presStyleLbl="parChTrans1D2" presStyleIdx="0" presStyleCnt="3"/>
      <dgm:spPr/>
      <dgm:t>
        <a:bodyPr/>
        <a:lstStyle/>
        <a:p>
          <a:endParaRPr lang="en-US"/>
        </a:p>
      </dgm:t>
    </dgm:pt>
    <dgm:pt modelId="{AC861CCF-EF07-4261-89F7-DF0DBE00D4E6}" type="pres">
      <dgm:prSet presAssocID="{1E2BB70B-D147-4882-ABD4-E807F425E9A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8EE8B08-871B-4505-A976-080F4BC9144F}" type="pres">
      <dgm:prSet presAssocID="{11C5E09E-5C6E-455F-A159-F90D33419DBC}" presName="node" presStyleLbl="node1" presStyleIdx="0" presStyleCnt="3" custRadScaleRad="102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70B1B-C67E-4F3B-9551-505A7D824D02}" type="pres">
      <dgm:prSet presAssocID="{3A0E764E-1122-411D-B788-5B20F98C6798}" presName="Name9" presStyleLbl="parChTrans1D2" presStyleIdx="1" presStyleCnt="3"/>
      <dgm:spPr/>
      <dgm:t>
        <a:bodyPr/>
        <a:lstStyle/>
        <a:p>
          <a:endParaRPr lang="en-US"/>
        </a:p>
      </dgm:t>
    </dgm:pt>
    <dgm:pt modelId="{84A1930B-B027-4F5B-A1FE-E960D07258F4}" type="pres">
      <dgm:prSet presAssocID="{3A0E764E-1122-411D-B788-5B20F98C679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AFB4248-385A-425E-BC6F-2C4336B45BE4}" type="pres">
      <dgm:prSet presAssocID="{06C8D259-20DC-4A35-B6E5-591F26CAEC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A9C16-12F8-4017-B0FC-B3D80E14BBB3}" type="pres">
      <dgm:prSet presAssocID="{FD6A7C8C-77C8-4E61-AB32-C8AF0E150C35}" presName="Name9" presStyleLbl="parChTrans1D2" presStyleIdx="2" presStyleCnt="3"/>
      <dgm:spPr/>
      <dgm:t>
        <a:bodyPr/>
        <a:lstStyle/>
        <a:p>
          <a:endParaRPr lang="en-US"/>
        </a:p>
      </dgm:t>
    </dgm:pt>
    <dgm:pt modelId="{3185FFF9-6246-410C-85A7-41FA6FA8E5E6}" type="pres">
      <dgm:prSet presAssocID="{FD6A7C8C-77C8-4E61-AB32-C8AF0E150C3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89CC87C-FC91-4B58-8210-62A499E86BF3}" type="pres">
      <dgm:prSet presAssocID="{95147845-6916-4DD8-AA5C-0A761602B0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6AA230-C8C5-4EA7-B1E8-883CD7832BF7}" type="presOf" srcId="{1E2BB70B-D147-4882-ABD4-E807F425E9AF}" destId="{F1D37B7A-692D-43CD-AC63-CAC45203D58A}" srcOrd="0" destOrd="0" presId="urn:microsoft.com/office/officeart/2005/8/layout/radial1"/>
    <dgm:cxn modelId="{138CF530-3B24-4F50-AEAC-C7D309D642D4}" type="presOf" srcId="{FD6A7C8C-77C8-4E61-AB32-C8AF0E150C35}" destId="{F7DA9C16-12F8-4017-B0FC-B3D80E14BBB3}" srcOrd="0" destOrd="0" presId="urn:microsoft.com/office/officeart/2005/8/layout/radial1"/>
    <dgm:cxn modelId="{C78B1895-C74B-424A-A895-4EB1653F539B}" type="presOf" srcId="{C0878C56-38AC-456E-968A-ED83EAC0B876}" destId="{C3E6B522-ADDB-425B-9B1E-DD9D17E101EC}" srcOrd="0" destOrd="0" presId="urn:microsoft.com/office/officeart/2005/8/layout/radial1"/>
    <dgm:cxn modelId="{380043A3-D481-49EE-898D-0D383A21F368}" type="presOf" srcId="{95147845-6916-4DD8-AA5C-0A761602B0B0}" destId="{789CC87C-FC91-4B58-8210-62A499E86BF3}" srcOrd="0" destOrd="0" presId="urn:microsoft.com/office/officeart/2005/8/layout/radial1"/>
    <dgm:cxn modelId="{F3C57F8E-ED6C-42A2-A2AE-56B169B25FF5}" type="presOf" srcId="{FD6A7C8C-77C8-4E61-AB32-C8AF0E150C35}" destId="{3185FFF9-6246-410C-85A7-41FA6FA8E5E6}" srcOrd="1" destOrd="0" presId="urn:microsoft.com/office/officeart/2005/8/layout/radial1"/>
    <dgm:cxn modelId="{9B3449A9-8A6A-4563-AFF7-8565170C2154}" type="presOf" srcId="{1E2BB70B-D147-4882-ABD4-E807F425E9AF}" destId="{AC861CCF-EF07-4261-89F7-DF0DBE00D4E6}" srcOrd="1" destOrd="0" presId="urn:microsoft.com/office/officeart/2005/8/layout/radial1"/>
    <dgm:cxn modelId="{21484B96-8B31-4290-8FC5-40CAA6BD9712}" type="presOf" srcId="{3A0E764E-1122-411D-B788-5B20F98C6798}" destId="{2F670B1B-C67E-4F3B-9551-505A7D824D02}" srcOrd="0" destOrd="0" presId="urn:microsoft.com/office/officeart/2005/8/layout/radial1"/>
    <dgm:cxn modelId="{8F5918D7-B747-4995-8F8B-D729019B5B46}" srcId="{5ED29DB7-8F7B-44DF-89E7-25553D2418FF}" destId="{C0878C56-38AC-456E-968A-ED83EAC0B876}" srcOrd="0" destOrd="0" parTransId="{FCA56757-9448-48CB-81F6-92B7F8030C64}" sibTransId="{01B7BD15-A274-4FFB-B840-CA459AB7C98C}"/>
    <dgm:cxn modelId="{AA7C913D-A552-4049-B768-A26CC488272E}" type="presOf" srcId="{3A0E764E-1122-411D-B788-5B20F98C6798}" destId="{84A1930B-B027-4F5B-A1FE-E960D07258F4}" srcOrd="1" destOrd="0" presId="urn:microsoft.com/office/officeart/2005/8/layout/radial1"/>
    <dgm:cxn modelId="{93BD9DF3-5303-4722-A04A-9F476C081629}" srcId="{C0878C56-38AC-456E-968A-ED83EAC0B876}" destId="{95147845-6916-4DD8-AA5C-0A761602B0B0}" srcOrd="2" destOrd="0" parTransId="{FD6A7C8C-77C8-4E61-AB32-C8AF0E150C35}" sibTransId="{EDCC4240-F313-4989-AB6C-5DDF0E4BC7C0}"/>
    <dgm:cxn modelId="{5A240560-4FA6-4094-A951-2344452D7F84}" type="presOf" srcId="{5ED29DB7-8F7B-44DF-89E7-25553D2418FF}" destId="{6738B147-B95D-410B-ADD5-7FB518F150D0}" srcOrd="0" destOrd="0" presId="urn:microsoft.com/office/officeart/2005/8/layout/radial1"/>
    <dgm:cxn modelId="{B0C58769-B453-41DC-9C5E-A826AB82CCC5}" srcId="{C0878C56-38AC-456E-968A-ED83EAC0B876}" destId="{06C8D259-20DC-4A35-B6E5-591F26CAEC7A}" srcOrd="1" destOrd="0" parTransId="{3A0E764E-1122-411D-B788-5B20F98C6798}" sibTransId="{97C228E2-407B-4480-8835-83B693224A6B}"/>
    <dgm:cxn modelId="{A4A80EC0-04D1-4638-9B20-59E406B5FA6D}" type="presOf" srcId="{06C8D259-20DC-4A35-B6E5-591F26CAEC7A}" destId="{6AFB4248-385A-425E-BC6F-2C4336B45BE4}" srcOrd="0" destOrd="0" presId="urn:microsoft.com/office/officeart/2005/8/layout/radial1"/>
    <dgm:cxn modelId="{E9EAA3B0-534B-4159-BDEB-96269E62BC11}" type="presOf" srcId="{11C5E09E-5C6E-455F-A159-F90D33419DBC}" destId="{28EE8B08-871B-4505-A976-080F4BC9144F}" srcOrd="0" destOrd="0" presId="urn:microsoft.com/office/officeart/2005/8/layout/radial1"/>
    <dgm:cxn modelId="{54B96C93-2453-4E3A-B1FD-BD7804CAF738}" srcId="{C0878C56-38AC-456E-968A-ED83EAC0B876}" destId="{11C5E09E-5C6E-455F-A159-F90D33419DBC}" srcOrd="0" destOrd="0" parTransId="{1E2BB70B-D147-4882-ABD4-E807F425E9AF}" sibTransId="{9DFD9032-3F2D-46E3-8F6C-5356A11D6AE7}"/>
    <dgm:cxn modelId="{DF084987-5332-46C6-A5F8-0EB2BEC7217C}" type="presParOf" srcId="{6738B147-B95D-410B-ADD5-7FB518F150D0}" destId="{C3E6B522-ADDB-425B-9B1E-DD9D17E101EC}" srcOrd="0" destOrd="0" presId="urn:microsoft.com/office/officeart/2005/8/layout/radial1"/>
    <dgm:cxn modelId="{1B67509A-15ED-46AB-863E-F503F453163A}" type="presParOf" srcId="{6738B147-B95D-410B-ADD5-7FB518F150D0}" destId="{F1D37B7A-692D-43CD-AC63-CAC45203D58A}" srcOrd="1" destOrd="0" presId="urn:microsoft.com/office/officeart/2005/8/layout/radial1"/>
    <dgm:cxn modelId="{0D51F436-C9B9-4611-AB39-D6988AE441D1}" type="presParOf" srcId="{F1D37B7A-692D-43CD-AC63-CAC45203D58A}" destId="{AC861CCF-EF07-4261-89F7-DF0DBE00D4E6}" srcOrd="0" destOrd="0" presId="urn:microsoft.com/office/officeart/2005/8/layout/radial1"/>
    <dgm:cxn modelId="{38345701-F363-4B90-9C14-10DBDFF5987B}" type="presParOf" srcId="{6738B147-B95D-410B-ADD5-7FB518F150D0}" destId="{28EE8B08-871B-4505-A976-080F4BC9144F}" srcOrd="2" destOrd="0" presId="urn:microsoft.com/office/officeart/2005/8/layout/radial1"/>
    <dgm:cxn modelId="{D8C69C7B-1047-4BA9-B2A0-A0C2819FB79E}" type="presParOf" srcId="{6738B147-B95D-410B-ADD5-7FB518F150D0}" destId="{2F670B1B-C67E-4F3B-9551-505A7D824D02}" srcOrd="3" destOrd="0" presId="urn:microsoft.com/office/officeart/2005/8/layout/radial1"/>
    <dgm:cxn modelId="{88D2F098-699A-49F4-AC66-EDBD790D684E}" type="presParOf" srcId="{2F670B1B-C67E-4F3B-9551-505A7D824D02}" destId="{84A1930B-B027-4F5B-A1FE-E960D07258F4}" srcOrd="0" destOrd="0" presId="urn:microsoft.com/office/officeart/2005/8/layout/radial1"/>
    <dgm:cxn modelId="{AE68DE08-8771-4137-BB3F-3A69AF6090DC}" type="presParOf" srcId="{6738B147-B95D-410B-ADD5-7FB518F150D0}" destId="{6AFB4248-385A-425E-BC6F-2C4336B45BE4}" srcOrd="4" destOrd="0" presId="urn:microsoft.com/office/officeart/2005/8/layout/radial1"/>
    <dgm:cxn modelId="{69F1DEF4-1D67-433B-AC11-1CE2581FE64B}" type="presParOf" srcId="{6738B147-B95D-410B-ADD5-7FB518F150D0}" destId="{F7DA9C16-12F8-4017-B0FC-B3D80E14BBB3}" srcOrd="5" destOrd="0" presId="urn:microsoft.com/office/officeart/2005/8/layout/radial1"/>
    <dgm:cxn modelId="{4C0CE87C-C45B-43A1-AB90-CE2A7F4644FE}" type="presParOf" srcId="{F7DA9C16-12F8-4017-B0FC-B3D80E14BBB3}" destId="{3185FFF9-6246-410C-85A7-41FA6FA8E5E6}" srcOrd="0" destOrd="0" presId="urn:microsoft.com/office/officeart/2005/8/layout/radial1"/>
    <dgm:cxn modelId="{455926D6-B0E8-4EFE-B7E8-5D1E99A2A034}" type="presParOf" srcId="{6738B147-B95D-410B-ADD5-7FB518F150D0}" destId="{789CC87C-FC91-4B58-8210-62A499E86BF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A9241-8F40-49F8-AAA8-50600660E01D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F153F-BE1F-4F2C-B683-3A3AD993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yourself and the department to the Orientation Participants.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“I’d like to introduce you to our department’s favorite employee.”</a:t>
            </a:r>
          </a:p>
          <a:p>
            <a:r>
              <a:rPr lang="en-US" baseline="0" dirty="0" smtClean="0"/>
              <a:t>&lt;Next Slide&gt;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40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7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9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0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93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r>
              <a:rPr lang="en-US" b="0" baseline="0" dirty="0" smtClean="0"/>
              <a:t>limit between the two plans.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33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5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64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5808" y="4479583"/>
            <a:ext cx="5641647" cy="3665879"/>
          </a:xfrm>
          <a:prstGeom prst="rect">
            <a:avLst/>
          </a:prstGeom>
        </p:spPr>
        <p:txBody>
          <a:bodyPr lIns="91751" tIns="45875" rIns="91751" bIns="4587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26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88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7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1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32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8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4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644" y="4343439"/>
            <a:ext cx="5486714" cy="4114093"/>
          </a:xfrm>
          <a:prstGeom prst="rect">
            <a:avLst/>
          </a:prstGeom>
        </p:spPr>
        <p:txBody>
          <a:bodyPr/>
          <a:lstStyle/>
          <a:p>
            <a:pPr marL="271443" lvl="1"/>
            <a:r>
              <a:rPr lang="en-US" b="0" dirty="0" smtClean="0"/>
              <a:t>TCRS Hybrid </a:t>
            </a:r>
            <a:r>
              <a:rPr lang="en-US" b="0" dirty="0"/>
              <a:t>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313" y="8685309"/>
            <a:ext cx="2971121" cy="457120"/>
          </a:xfrm>
          <a:prstGeom prst="rect">
            <a:avLst/>
          </a:prstGeom>
        </p:spPr>
        <p:txBody>
          <a:bodyPr/>
          <a:lstStyle/>
          <a:p>
            <a:fld id="{C095F6C8-F5CB-4589-86FB-7C4ABE8AC36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8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E2F1-6C5E-4D3D-B0D4-C2F6D0BF2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16B0-4364-4C2E-8D43-E386EDB8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74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E2F1-6C5E-4D3D-B0D4-C2F6D0BF2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16B0-4364-4C2E-8D43-E386EDB8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1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E2F1-6C5E-4D3D-B0D4-C2F6D0BF2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16B0-4364-4C2E-8D43-E386EDB8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6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E2F1-6C5E-4D3D-B0D4-C2F6D0BF2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16B0-4364-4C2E-8D43-E386EDB8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0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E2F1-6C5E-4D3D-B0D4-C2F6D0BF2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16B0-4364-4C2E-8D43-E386EDB8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16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E2F1-6C5E-4D3D-B0D4-C2F6D0BF2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16B0-4364-4C2E-8D43-E386EDB8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8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E2F1-6C5E-4D3D-B0D4-C2F6D0BF2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16B0-4364-4C2E-8D43-E386EDB8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14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E2F1-6C5E-4D3D-B0D4-C2F6D0BF2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16B0-4364-4C2E-8D43-E386EDB8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6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E2F1-6C5E-4D3D-B0D4-C2F6D0BF2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16B0-4364-4C2E-8D43-E386EDB8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1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E2F1-6C5E-4D3D-B0D4-C2F6D0BF2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16B0-4364-4C2E-8D43-E386EDB8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E2F1-6C5E-4D3D-B0D4-C2F6D0BF2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16B0-4364-4C2E-8D43-E386EDB8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9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B21E2F1-6C5E-4D3D-B0D4-C2F6D0BF2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82416B0-4364-4C2E-8D43-E386EDB816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3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13.jpg"/><Relationship Id="rId3" Type="http://schemas.openxmlformats.org/officeDocument/2006/relationships/hyperlink" Target="https://mytcrs.tn.gov/" TargetMode="External"/><Relationship Id="rId7" Type="http://schemas.openxmlformats.org/officeDocument/2006/relationships/image" Target="../media/image8.jp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emf"/><Relationship Id="rId5" Type="http://schemas.openxmlformats.org/officeDocument/2006/relationships/hyperlink" Target="http://www.retirereadytn.gov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treasury.state.tn.us/orp/index.html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10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8A716"/>
                </a:solidFill>
              </a:rPr>
              <a:t>Retirement Services Office</a:t>
            </a:r>
            <a:r>
              <a:rPr lang="en-US" b="1" dirty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/>
            </a:r>
            <a:br>
              <a:rPr lang="en-US" b="1" dirty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22" y="4572000"/>
            <a:ext cx="8229600" cy="16764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600 Henley Street, 221</a:t>
            </a:r>
          </a:p>
          <a:p>
            <a:pPr marL="609600" indent="-609600" algn="ctr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UT</a:t>
            </a:r>
            <a:r>
              <a:rPr lang="en-US" dirty="0" smtClean="0"/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CONFERENCE CENTER BUILDING</a:t>
            </a:r>
            <a:endParaRPr lang="en-US" dirty="0"/>
          </a:p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(865) 946-8847 or 1-888-444-UTHR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8A716"/>
                </a:solidFill>
              </a:rPr>
              <a:t>retirement@tennessee.edu</a:t>
            </a:r>
            <a:endParaRPr lang="en-US" dirty="0"/>
          </a:p>
        </p:txBody>
      </p:sp>
      <p:pic>
        <p:nvPicPr>
          <p:cNvPr id="4" name="Picture 2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791200"/>
            <a:ext cx="2079811" cy="609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04" y="1600200"/>
            <a:ext cx="1744980" cy="2390384"/>
          </a:xfrm>
          <a:prstGeom prst="rect">
            <a:avLst/>
          </a:prstGeom>
          <a:ln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37528"/>
            <a:ext cx="3511296" cy="2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MONEY!</a:t>
            </a:r>
          </a:p>
        </p:txBody>
      </p:sp>
      <p:pic>
        <p:nvPicPr>
          <p:cNvPr id="4" name="Picture 2" descr="C:\Documents and Settings\moyera\Local Settings\Temporary Internet Files\Content.IE5\CPZVX8E1\MCj04396000000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6629400" cy="3860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37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dirty="0" smtClean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/>
            </a:r>
            <a:br>
              <a:rPr lang="en-US" dirty="0" smtClean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</a:br>
            <a:r>
              <a:rPr lang="en-US" dirty="0" smtClean="0">
                <a:solidFill>
                  <a:srgbClr val="F8A7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401(k) Q &amp; A</a:t>
            </a:r>
            <a:r>
              <a:rPr lang="en-US" b="1" dirty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/>
            </a:r>
            <a:br>
              <a:rPr lang="en-US" b="1" dirty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/>
              <a:t>Do you have a history at UT? </a:t>
            </a:r>
            <a:r>
              <a:rPr lang="en-US" dirty="0">
                <a:solidFill>
                  <a:srgbClr val="FF0000"/>
                </a:solidFill>
              </a:rPr>
              <a:t>If you have been in the University of Tennessee System for </a:t>
            </a:r>
            <a:r>
              <a:rPr lang="en-US" u="sng" dirty="0">
                <a:solidFill>
                  <a:srgbClr val="FF0000"/>
                </a:solidFill>
              </a:rPr>
              <a:t>any reason</a:t>
            </a:r>
            <a:r>
              <a:rPr lang="en-US" dirty="0">
                <a:solidFill>
                  <a:srgbClr val="FF0000"/>
                </a:solidFill>
              </a:rPr>
              <a:t>, you will NOT be automatically enrolled into the 401k plan at 2%, you will need to fill out </a:t>
            </a:r>
            <a:r>
              <a:rPr lang="en-US" dirty="0" smtClean="0">
                <a:solidFill>
                  <a:srgbClr val="FF0000"/>
                </a:solidFill>
              </a:rPr>
              <a:t>a 401k </a:t>
            </a:r>
            <a:r>
              <a:rPr lang="en-US" dirty="0">
                <a:solidFill>
                  <a:srgbClr val="FF0000"/>
                </a:solidFill>
              </a:rPr>
              <a:t>enrollment form. 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What company is my 401k with? </a:t>
            </a:r>
            <a:r>
              <a:rPr lang="en-US" dirty="0" smtClean="0">
                <a:solidFill>
                  <a:srgbClr val="FF0000"/>
                </a:solidFill>
              </a:rPr>
              <a:t>Empower Retirement is the only 401k company available for you to choose from.</a:t>
            </a:r>
          </a:p>
          <a:p>
            <a:pPr>
              <a:defRPr/>
            </a:pPr>
            <a:r>
              <a:rPr lang="en-US" b="1" dirty="0" smtClean="0"/>
              <a:t>What is the maximum matching contribution? </a:t>
            </a:r>
            <a:r>
              <a:rPr lang="en-US" dirty="0" smtClean="0">
                <a:solidFill>
                  <a:srgbClr val="FF0000"/>
                </a:solidFill>
              </a:rPr>
              <a:t>$50.00 per month. If you are bi-weekly, it is $25.00 per paycheck.</a:t>
            </a:r>
          </a:p>
          <a:p>
            <a:pPr>
              <a:defRPr/>
            </a:pPr>
            <a:r>
              <a:rPr lang="en-US" b="1" dirty="0" smtClean="0"/>
              <a:t>Can </a:t>
            </a:r>
            <a:r>
              <a:rPr lang="en-US" b="1" dirty="0"/>
              <a:t>you stop deferring at any </a:t>
            </a:r>
            <a:r>
              <a:rPr lang="en-US" b="1" dirty="0" smtClean="0"/>
              <a:t>time?  </a:t>
            </a:r>
            <a:r>
              <a:rPr lang="en-US" dirty="0" smtClean="0">
                <a:solidFill>
                  <a:srgbClr val="FF0000"/>
                </a:solidFill>
              </a:rPr>
              <a:t>Yes, employees can start, stop, or make changes at anytime to your deferred compensation plans (401k, 457, 403b). </a:t>
            </a:r>
            <a:r>
              <a:rPr lang="en-US" dirty="0">
                <a:solidFill>
                  <a:srgbClr val="FF0000"/>
                </a:solidFill>
              </a:rPr>
              <a:t>To make changes, </a:t>
            </a:r>
            <a:r>
              <a:rPr lang="en-US" dirty="0" smtClean="0">
                <a:solidFill>
                  <a:srgbClr val="FF0000"/>
                </a:solidFill>
              </a:rPr>
              <a:t>please contact the Retirement Services Office.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b="1" dirty="0" smtClean="0"/>
              <a:t>If I opt-out of the 401k plan when first hired, can I rejoin at a later date?  </a:t>
            </a:r>
            <a:r>
              <a:rPr lang="en-US" dirty="0" smtClean="0">
                <a:solidFill>
                  <a:srgbClr val="FF0000"/>
                </a:solidFill>
              </a:rPr>
              <a:t>Yes, you can rejoin at any time. Please contact the Retirement Services Office for an enrollment form.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6989" y="6172200"/>
            <a:ext cx="2079811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6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dirty="0" smtClean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/>
            </a:r>
            <a:br>
              <a:rPr lang="en-US" dirty="0" smtClean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</a:br>
            <a:r>
              <a:rPr lang="en-US" dirty="0">
                <a:solidFill>
                  <a:srgbClr val="F8A7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401(k) Q &amp; A</a:t>
            </a:r>
            <a:r>
              <a:rPr lang="en-US" b="1" dirty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/>
            </a:r>
            <a:br>
              <a:rPr lang="en-US" b="1" dirty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/>
          </a:bodyPr>
          <a:lstStyle/>
          <a:p>
            <a:pPr>
              <a:buClr>
                <a:srgbClr val="93A299"/>
              </a:buClr>
              <a:defRPr/>
            </a:pPr>
            <a:r>
              <a:rPr lang="en-US" b="1" dirty="0"/>
              <a:t>Can you withdraw your money at any time?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There several withdrawal options available for employees still employed at UT. There are loans and hardships available in the 401k plan. The employee will need to contact Empower Retirement at 1-800-922-7772 for details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b="1" dirty="0" smtClean="0">
              <a:solidFill>
                <a:srgbClr val="292934"/>
              </a:solidFill>
            </a:endParaRPr>
          </a:p>
          <a:p>
            <a:pPr>
              <a:buClr>
                <a:srgbClr val="93A299"/>
              </a:buClr>
              <a:defRPr/>
            </a:pPr>
            <a:r>
              <a:rPr lang="en-US" b="1" dirty="0" smtClean="0">
                <a:solidFill>
                  <a:srgbClr val="292934"/>
                </a:solidFill>
              </a:rPr>
              <a:t>If you make 401k changes </a:t>
            </a:r>
            <a:r>
              <a:rPr lang="en-US" b="1" dirty="0">
                <a:solidFill>
                  <a:srgbClr val="292934"/>
                </a:solidFill>
              </a:rPr>
              <a:t>online. </a:t>
            </a:r>
            <a:r>
              <a:rPr lang="en-US" dirty="0" smtClean="0">
                <a:solidFill>
                  <a:srgbClr val="FF0000"/>
                </a:solidFill>
              </a:rPr>
              <a:t>If you make changes online, </a:t>
            </a:r>
            <a:r>
              <a:rPr lang="en-US" dirty="0">
                <a:solidFill>
                  <a:srgbClr val="FF0000"/>
                </a:solidFill>
              </a:rPr>
              <a:t>please use </a:t>
            </a:r>
            <a:r>
              <a:rPr lang="en-US" dirty="0" smtClean="0">
                <a:solidFill>
                  <a:srgbClr val="FF0000"/>
                </a:solidFill>
              </a:rPr>
              <a:t>caution! </a:t>
            </a:r>
            <a:r>
              <a:rPr lang="en-US" dirty="0">
                <a:solidFill>
                  <a:srgbClr val="FF0000"/>
                </a:solidFill>
              </a:rPr>
              <a:t>If you accidentally enroll into a 457 plan instead of a 401k plan, you will not receive a matching contribution. The only deferred compensation plan with matching contributions is the 401k plan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Clr>
                <a:srgbClr val="93A299"/>
              </a:buClr>
              <a:defRPr/>
            </a:pPr>
            <a:r>
              <a:rPr lang="en-US" b="1" dirty="0" smtClean="0"/>
              <a:t>If you opt-out of the 401k plan, will you receive a matching contribution? </a:t>
            </a:r>
            <a:r>
              <a:rPr lang="en-US" dirty="0" smtClean="0">
                <a:solidFill>
                  <a:srgbClr val="FF0000"/>
                </a:solidFill>
              </a:rPr>
              <a:t>No!</a:t>
            </a:r>
          </a:p>
          <a:p>
            <a:pPr>
              <a:buClr>
                <a:srgbClr val="93A299"/>
              </a:buClr>
              <a:defRPr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6989" y="6172200"/>
            <a:ext cx="2079811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9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403(b) PLAN</a:t>
            </a:r>
          </a:p>
        </p:txBody>
      </p:sp>
      <p:pic>
        <p:nvPicPr>
          <p:cNvPr id="4" name="Content Placeholder 3" descr="403 b final 2009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371600"/>
            <a:ext cx="2819400" cy="4169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589270"/>
            <a:ext cx="6096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92934"/>
                </a:solidFill>
              </a:rPr>
              <a:t>If interested, please submit an application </a:t>
            </a:r>
            <a:r>
              <a:rPr lang="en-US" sz="2000" dirty="0">
                <a:solidFill>
                  <a:srgbClr val="292934"/>
                </a:solidFill>
              </a:rPr>
              <a:t>from </a:t>
            </a:r>
            <a:r>
              <a:rPr lang="en-US" sz="2000" dirty="0" smtClean="0">
                <a:solidFill>
                  <a:srgbClr val="292934"/>
                </a:solidFill>
              </a:rPr>
              <a:t>the Company </a:t>
            </a:r>
            <a:r>
              <a:rPr lang="en-US" sz="2000" dirty="0">
                <a:solidFill>
                  <a:srgbClr val="292934"/>
                </a:solidFill>
              </a:rPr>
              <a:t>(or companies) </a:t>
            </a:r>
            <a:r>
              <a:rPr lang="en-US" sz="2000" dirty="0" smtClean="0">
                <a:solidFill>
                  <a:srgbClr val="292934"/>
                </a:solidFill>
              </a:rPr>
              <a:t>you </a:t>
            </a:r>
            <a:r>
              <a:rPr lang="en-US" sz="2000" dirty="0">
                <a:solidFill>
                  <a:srgbClr val="292934"/>
                </a:solidFill>
              </a:rPr>
              <a:t>choose plus the UT </a:t>
            </a:r>
            <a:r>
              <a:rPr lang="en-US" sz="2000" dirty="0" smtClean="0">
                <a:solidFill>
                  <a:srgbClr val="292934"/>
                </a:solidFill>
              </a:rPr>
              <a:t>403(b) Enrollment/Salary</a:t>
            </a:r>
            <a:r>
              <a:rPr lang="en-US" sz="2000" dirty="0">
                <a:solidFill>
                  <a:srgbClr val="292934"/>
                </a:solidFill>
              </a:rPr>
              <a:t> </a:t>
            </a:r>
            <a:r>
              <a:rPr lang="en-US" sz="2000" dirty="0" smtClean="0">
                <a:solidFill>
                  <a:srgbClr val="292934"/>
                </a:solidFill>
              </a:rPr>
              <a:t>Reduction </a:t>
            </a:r>
            <a:r>
              <a:rPr lang="en-US" sz="2000" dirty="0">
                <a:solidFill>
                  <a:srgbClr val="292934"/>
                </a:solidFill>
              </a:rPr>
              <a:t>Form.   </a:t>
            </a:r>
          </a:p>
          <a:p>
            <a:endParaRPr lang="en-US" sz="1600" dirty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7" name="Picture 9" descr="ameripris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981575"/>
            <a:ext cx="1733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49979"/>
            <a:ext cx="18002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The University of Tenness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5791200"/>
            <a:ext cx="2079811" cy="609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13" y="4481268"/>
            <a:ext cx="1788787" cy="45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007" y="1813359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92934"/>
                </a:solidFill>
              </a:rPr>
              <a:t>Five Companies </a:t>
            </a:r>
            <a:r>
              <a:rPr lang="en-US" sz="2400" dirty="0">
                <a:solidFill>
                  <a:srgbClr val="292934"/>
                </a:solidFill>
              </a:rPr>
              <a:t>to choose from: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292934"/>
                </a:solidFill>
              </a:rPr>
              <a:t>AIG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292934"/>
                </a:solidFill>
              </a:rPr>
              <a:t>Ameriprise Financial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292934"/>
                </a:solidFill>
              </a:rPr>
              <a:t>Fidelity Retirement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292934"/>
                </a:solidFill>
              </a:rPr>
              <a:t>TIAA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292934"/>
                </a:solidFill>
              </a:rPr>
              <a:t>VOYA </a:t>
            </a:r>
            <a:endParaRPr lang="en-US" sz="2400" dirty="0">
              <a:solidFill>
                <a:srgbClr val="29293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937666"/>
            <a:ext cx="1371600" cy="711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6" y="4500506"/>
            <a:ext cx="2822134" cy="4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8A716"/>
                </a:solidFill>
              </a:rPr>
              <a:t>STAY WITHIN THE LIMITS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The 401(k) and the 403(b) </a:t>
            </a:r>
          </a:p>
          <a:p>
            <a:pPr marL="0" indent="0" algn="ctr">
              <a:buNone/>
            </a:pPr>
            <a:r>
              <a:rPr lang="en-US" sz="3200" b="1" dirty="0"/>
              <a:t>fall under the same </a:t>
            </a:r>
            <a:r>
              <a:rPr lang="en-US" sz="3200" b="1" dirty="0" smtClean="0"/>
              <a:t>annual limit </a:t>
            </a:r>
            <a:r>
              <a:rPr lang="en-US" sz="3200" b="1" dirty="0"/>
              <a:t>of</a:t>
            </a:r>
            <a:r>
              <a:rPr lang="en-US" sz="3200" b="1" dirty="0" smtClean="0"/>
              <a:t>…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>
                <a:srgbClr val="F07F09"/>
              </a:buClr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>
                <a:srgbClr val="F07F09"/>
              </a:buClr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         $19,000 </a:t>
            </a:r>
            <a:r>
              <a:rPr lang="en-US" sz="3200" dirty="0">
                <a:solidFill>
                  <a:prstClr val="black"/>
                </a:solidFill>
              </a:rPr>
              <a:t>for under age </a:t>
            </a:r>
            <a:r>
              <a:rPr lang="en-US" sz="3200" dirty="0" smtClean="0">
                <a:solidFill>
                  <a:prstClr val="black"/>
                </a:solidFill>
              </a:rPr>
              <a:t>50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>
                <a:srgbClr val="F07F09"/>
              </a:buClr>
              <a:buNone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>
                <a:srgbClr val="F07F09"/>
              </a:buClr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             $25,000 </a:t>
            </a:r>
            <a:r>
              <a:rPr lang="en-US" sz="3200" dirty="0">
                <a:solidFill>
                  <a:prstClr val="black"/>
                </a:solidFill>
              </a:rPr>
              <a:t>for age 50 or </a:t>
            </a:r>
            <a:r>
              <a:rPr lang="en-US" sz="3200" dirty="0" smtClean="0">
                <a:solidFill>
                  <a:prstClr val="black"/>
                </a:solidFill>
              </a:rPr>
              <a:t>older</a:t>
            </a:r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endParaRPr lang="en-US" dirty="0"/>
          </a:p>
        </p:txBody>
      </p:sp>
      <p:pic>
        <p:nvPicPr>
          <p:cNvPr id="4" name="Picture 3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791200"/>
            <a:ext cx="2079811" cy="609600"/>
          </a:xfrm>
          <a:prstGeom prst="rect">
            <a:avLst/>
          </a:prstGeom>
          <a:noFill/>
        </p:spPr>
      </p:pic>
      <p:pic>
        <p:nvPicPr>
          <p:cNvPr id="3074" name="Picture 2" descr="C:\Users\fbrodman.UTK\AppData\Local\Microsoft\Windows\Temporary Internet Files\Content.IE5\UMLYVED3\MC9003832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55142"/>
            <a:ext cx="2286000" cy="25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8A716"/>
                </a:solidFill>
              </a:rPr>
              <a:t>457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This plan is also </a:t>
            </a:r>
            <a:r>
              <a:rPr lang="en-US" sz="2800" dirty="0"/>
              <a:t>m</a:t>
            </a:r>
            <a:r>
              <a:rPr lang="en-US" sz="2800" dirty="0" smtClean="0"/>
              <a:t>anaged by Empower Retirement and has the same investment </a:t>
            </a:r>
            <a:r>
              <a:rPr lang="en-US" sz="2800" dirty="0"/>
              <a:t>options </a:t>
            </a:r>
            <a:r>
              <a:rPr lang="en-US" sz="2800" dirty="0" smtClean="0"/>
              <a:t>as the 401(k</a:t>
            </a:r>
            <a:r>
              <a:rPr lang="en-US" sz="2800" dirty="0"/>
              <a:t>) </a:t>
            </a:r>
            <a:r>
              <a:rPr lang="en-US" sz="2800" dirty="0" smtClean="0"/>
              <a:t>plans!</a:t>
            </a:r>
            <a:endParaRPr lang="en-US" sz="2800" dirty="0"/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 </a:t>
            </a:r>
            <a:r>
              <a:rPr lang="en-US" sz="2800" dirty="0" smtClean="0"/>
              <a:t>		Has its </a:t>
            </a:r>
            <a:r>
              <a:rPr lang="en-US" sz="2800" dirty="0"/>
              <a:t>own annual limit of:</a:t>
            </a:r>
          </a:p>
          <a:p>
            <a:pPr marL="548640" lvl="2" indent="0" algn="ctr">
              <a:buNone/>
            </a:pPr>
            <a:r>
              <a:rPr lang="en-US" dirty="0" smtClean="0"/>
              <a:t>	$19,000 </a:t>
            </a:r>
            <a:r>
              <a:rPr lang="en-US" dirty="0"/>
              <a:t>for Under 50</a:t>
            </a:r>
          </a:p>
          <a:p>
            <a:pPr marL="548640" lvl="2" indent="0" algn="ctr">
              <a:buNone/>
            </a:pPr>
            <a:r>
              <a:rPr lang="en-US" dirty="0" smtClean="0"/>
              <a:t>	$25,000 for 50 and Over</a:t>
            </a:r>
            <a:endParaRPr lang="en-US" dirty="0"/>
          </a:p>
          <a:p>
            <a:pPr marL="274320" lvl="1" indent="0" algn="ctr">
              <a:buNone/>
            </a:pPr>
            <a:r>
              <a:rPr lang="en-US" dirty="0"/>
              <a:t>      </a:t>
            </a:r>
            <a:r>
              <a:rPr lang="en-US" dirty="0" smtClean="0"/>
              <a:t>Plus…</a:t>
            </a:r>
            <a:endParaRPr lang="en-US" dirty="0"/>
          </a:p>
          <a:p>
            <a:pPr marL="274320" lvl="1" indent="0" algn="ctr">
              <a:buNone/>
            </a:pPr>
            <a:r>
              <a:rPr lang="en-US" sz="2800" b="1" dirty="0" smtClean="0"/>
              <a:t>		No </a:t>
            </a:r>
            <a:r>
              <a:rPr lang="en-US" sz="2800" b="1" dirty="0"/>
              <a:t>early withdrawal penalty!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6630" y="5867400"/>
            <a:ext cx="2663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07F09"/>
                </a:solidFill>
              </a:rPr>
              <a:t>www.retirereadytn.gov</a:t>
            </a:r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5" name="Picture 4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867400"/>
            <a:ext cx="2079811" cy="609600"/>
          </a:xfrm>
          <a:prstGeom prst="rect">
            <a:avLst/>
          </a:prstGeom>
          <a:noFill/>
        </p:spPr>
      </p:pic>
      <p:pic>
        <p:nvPicPr>
          <p:cNvPr id="2058" name="Picture 10" descr="C:\Users\fbrodman.UTK\AppData\Local\Microsoft\Windows\Temporary Internet Files\Content.IE5\C32UMT48\MC9003595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36332"/>
            <a:ext cx="308583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F8A716"/>
                </a:solidFill>
              </a:rPr>
              <a:t>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Clr>
                <a:srgbClr val="93A299"/>
              </a:buClr>
              <a:defRPr/>
            </a:pPr>
            <a:r>
              <a:rPr lang="en-US" b="1" dirty="0" smtClean="0">
                <a:solidFill>
                  <a:srgbClr val="292934"/>
                </a:solidFill>
              </a:rPr>
              <a:t>Can </a:t>
            </a:r>
            <a:r>
              <a:rPr lang="en-US" b="1" dirty="0">
                <a:solidFill>
                  <a:srgbClr val="292934"/>
                </a:solidFill>
              </a:rPr>
              <a:t>you transfer your current tax deferred income into UT’s TDI program?  </a:t>
            </a:r>
            <a:r>
              <a:rPr lang="en-US" dirty="0" smtClean="0">
                <a:solidFill>
                  <a:srgbClr val="FF0000"/>
                </a:solidFill>
              </a:rPr>
              <a:t>Yes, you can transfer your current tax deferred income into a 401k plan or a 403b plan. Contact Empower Retirement at 800-922-7772 or one of the five available 403b companies.</a:t>
            </a:r>
          </a:p>
          <a:p>
            <a:pPr>
              <a:buClr>
                <a:srgbClr val="93A299"/>
              </a:buClr>
              <a:defRPr/>
            </a:pPr>
            <a:r>
              <a:rPr lang="en-US" b="1" dirty="0" smtClean="0"/>
              <a:t>If I am enrolled in TCRS and leave before I am vested, can I be refunded my contributions to the Pension Plan? </a:t>
            </a:r>
            <a:r>
              <a:rPr lang="en-US" dirty="0" smtClean="0">
                <a:solidFill>
                  <a:srgbClr val="FF0000"/>
                </a:solidFill>
              </a:rPr>
              <a:t>Yes. You will need to contact the State for details. If you withdraw your funds, you will lose your service time in TCRS.</a:t>
            </a:r>
          </a:p>
          <a:p>
            <a:pPr>
              <a:buClr>
                <a:srgbClr val="93A299"/>
              </a:buClr>
              <a:defRPr/>
            </a:pPr>
            <a:r>
              <a:rPr lang="en-US" b="1" dirty="0" smtClean="0"/>
              <a:t>Is there a  5-year vesting period for contributions going to the 401k? </a:t>
            </a:r>
            <a:r>
              <a:rPr lang="en-US" dirty="0" smtClean="0">
                <a:solidFill>
                  <a:srgbClr val="FF0000"/>
                </a:solidFill>
              </a:rPr>
              <a:t>No. Both employee and employer contributions are vested from day one. </a:t>
            </a:r>
            <a:endParaRPr lang="en-US" dirty="0">
              <a:solidFill>
                <a:srgbClr val="93A299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867400"/>
            <a:ext cx="2079811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1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8610600" cy="914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8A716"/>
                </a:solidFill>
              </a:rPr>
              <a:t>CHECK YOUR PAY STATEMENT OFTEN</a:t>
            </a:r>
            <a:r>
              <a:rPr lang="en-US" b="1" dirty="0" smtClean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/>
            </a:r>
            <a:br>
              <a:rPr lang="en-US" b="1" dirty="0" smtClean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097280"/>
            <a:ext cx="8305799" cy="5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dirty="0" smtClean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/>
            </a:r>
            <a:br>
              <a:rPr lang="en-US" dirty="0" smtClean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</a:br>
            <a:r>
              <a:rPr lang="en-US" dirty="0" smtClean="0">
                <a:solidFill>
                  <a:srgbClr val="F8A716"/>
                </a:solidFill>
              </a:rPr>
              <a:t>IMPORTANT THINGS TO REMEMEBER</a:t>
            </a:r>
            <a:r>
              <a:rPr lang="en-US" b="1" dirty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/>
            </a:r>
            <a:br>
              <a:rPr lang="en-US" b="1" dirty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Check your pay statement often! </a:t>
            </a:r>
            <a:r>
              <a:rPr lang="en-US" dirty="0" smtClean="0">
                <a:solidFill>
                  <a:srgbClr val="FF0000"/>
                </a:solidFill>
              </a:rPr>
              <a:t>Everything you are enrolled with at the University will be listed on your check stub. If it is not listed, you are NOT enrolled! </a:t>
            </a:r>
          </a:p>
          <a:p>
            <a:pPr>
              <a:defRPr/>
            </a:pPr>
            <a:r>
              <a:rPr lang="en-US" b="1" dirty="0" smtClean="0"/>
              <a:t>What is the minimum amount that you can contribute to the 401k plan? </a:t>
            </a:r>
            <a:r>
              <a:rPr lang="en-US" dirty="0" smtClean="0">
                <a:solidFill>
                  <a:srgbClr val="FF0000"/>
                </a:solidFill>
              </a:rPr>
              <a:t>The minimum amount that you can contribute to a 401k plan is $20.00 per month. If you are bi-weekly, that’s $10.00 per paycheck.</a:t>
            </a:r>
          </a:p>
          <a:p>
            <a:pPr>
              <a:defRPr/>
            </a:pPr>
            <a:r>
              <a:rPr lang="en-US" b="1" dirty="0"/>
              <a:t>Matching Contributions –</a:t>
            </a:r>
            <a:r>
              <a:rPr lang="en-US" dirty="0">
                <a:solidFill>
                  <a:srgbClr val="FF0000"/>
                </a:solidFill>
              </a:rPr>
              <a:t> Only the 401k plan has a matching contribution. The 457 and 403b plans do not have a matching contribution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pPr>
              <a:defRPr/>
            </a:pPr>
            <a:r>
              <a:rPr lang="en-US" b="1" dirty="0" smtClean="0"/>
              <a:t>Personnel No. </a:t>
            </a:r>
            <a:r>
              <a:rPr lang="en-US" dirty="0" smtClean="0">
                <a:solidFill>
                  <a:srgbClr val="FF0000"/>
                </a:solidFill>
              </a:rPr>
              <a:t>– Write your six digit personnel number and pay frequency (M/B) on all forms that you submit.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6989" y="6172200"/>
            <a:ext cx="2079811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0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dirty="0" smtClean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/>
            </a:r>
            <a:br>
              <a:rPr lang="en-US" dirty="0" smtClean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</a:br>
            <a:r>
              <a:rPr lang="en-US" dirty="0" smtClean="0">
                <a:solidFill>
                  <a:srgbClr val="F8A716"/>
                </a:solidFill>
              </a:rPr>
              <a:t>WE ARE HERE TO HELP!</a:t>
            </a:r>
            <a:r>
              <a:rPr lang="en-US" b="1" dirty="0" smtClean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/>
            </a:r>
            <a:br>
              <a:rPr lang="en-US" b="1" dirty="0" smtClean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dirty="0" smtClean="0"/>
          </a:p>
          <a:p>
            <a:pPr marL="0" indent="0" algn="ctr">
              <a:buNone/>
              <a:defRPr/>
            </a:pPr>
            <a:r>
              <a:rPr lang="en-US" dirty="0" smtClean="0"/>
              <a:t>For any additional Payroll or Retirement questions, </a:t>
            </a:r>
          </a:p>
          <a:p>
            <a:pPr marL="0" indent="0" algn="ctr">
              <a:buNone/>
              <a:defRPr/>
            </a:pPr>
            <a:r>
              <a:rPr lang="en-US" dirty="0" smtClean="0"/>
              <a:t>please see us in the back!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 smtClean="0"/>
          </a:p>
          <a:p>
            <a:pPr marL="0" indent="0" algn="ctr">
              <a:buNone/>
              <a:defRPr/>
            </a:pPr>
            <a:endParaRPr lang="en-US" dirty="0" smtClean="0"/>
          </a:p>
          <a:p>
            <a:pPr marL="0" indent="0" algn="ctr">
              <a:buNone/>
              <a:defRPr/>
            </a:pPr>
            <a:r>
              <a:rPr lang="en-US" dirty="0" smtClean="0"/>
              <a:t>Feel free to submit any completed forms today.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6989" y="6172200"/>
            <a:ext cx="2079811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6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8A716"/>
                </a:solidFill>
              </a:rPr>
              <a:t>Planning Your</a:t>
            </a:r>
            <a:endParaRPr lang="en-US" dirty="0">
              <a:solidFill>
                <a:srgbClr val="F8A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791200"/>
            <a:ext cx="2079811" cy="609600"/>
          </a:xfrm>
          <a:prstGeom prst="rect">
            <a:avLst/>
          </a:prstGeom>
          <a:noFill/>
        </p:spPr>
      </p:pic>
      <p:pic>
        <p:nvPicPr>
          <p:cNvPr id="5" name="Picture 14" descr="http://future.tennessee.edu/book/kit/fUTurehire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371600"/>
            <a:ext cx="3179804" cy="609600"/>
          </a:xfrm>
          <a:prstGeom prst="rect">
            <a:avLst/>
          </a:prstGeom>
          <a:noFill/>
        </p:spPr>
      </p:pic>
      <p:pic>
        <p:nvPicPr>
          <p:cNvPr id="6" name="Picture 3" descr="stool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05400" y="3048000"/>
            <a:ext cx="2342857" cy="1466667"/>
          </a:xfrm>
          <a:ln w="38100">
            <a:solidFill>
              <a:schemeClr val="accent1"/>
            </a:solidFill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81163783"/>
              </p:ext>
            </p:extLst>
          </p:nvPr>
        </p:nvGraphicFramePr>
        <p:xfrm>
          <a:off x="609600" y="2286000"/>
          <a:ext cx="3886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408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8A716"/>
                </a:solidFill>
              </a:rPr>
              <a:t>Are you a previous member?</a:t>
            </a:r>
            <a:endParaRPr lang="en-US" dirty="0">
              <a:solidFill>
                <a:srgbClr val="F8A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you enrolled in a previous TN retirement plan?</a:t>
            </a:r>
            <a:endParaRPr lang="en-US" dirty="0"/>
          </a:p>
          <a:p>
            <a:r>
              <a:rPr lang="en-US" dirty="0" smtClean="0"/>
              <a:t>What do you need to do?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Go online to check and/or update your address, beneficiary(</a:t>
            </a:r>
            <a:r>
              <a:rPr lang="en-US" dirty="0" err="1" smtClean="0"/>
              <a:t>ies</a:t>
            </a:r>
            <a:r>
              <a:rPr lang="en-US" dirty="0" smtClean="0"/>
              <a:t>) and investment choices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TCRS - 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mytcrs.tn.gov</a:t>
            </a:r>
            <a:r>
              <a:rPr lang="en-US" sz="1600" dirty="0" smtClean="0"/>
              <a:t> 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ORP -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treasury.state.tn.us/orp/index.html</a:t>
            </a:r>
            <a:r>
              <a:rPr lang="en-US" sz="1600" dirty="0" smtClean="0"/>
              <a:t> </a:t>
            </a:r>
            <a:r>
              <a:rPr lang="en-US" dirty="0" smtClean="0"/>
              <a:t>and company sites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Restart Contributions for Deferred Compensation Plans by going online or using the paper form:</a:t>
            </a:r>
          </a:p>
          <a:p>
            <a:pPr marL="1280160" lvl="3" indent="-457200">
              <a:buFont typeface="+mj-lt"/>
              <a:buAutoNum type="romanUcPeriod"/>
            </a:pPr>
            <a:r>
              <a:rPr lang="en-US" dirty="0" smtClean="0"/>
              <a:t>401(k) - </a:t>
            </a:r>
            <a:r>
              <a:rPr lang="en-US" dirty="0">
                <a:solidFill>
                  <a:srgbClr val="FF0000"/>
                </a:solidFill>
                <a:hlinkClick r:id="rId5"/>
              </a:rPr>
              <a:t>www.retirereadytn.gov</a:t>
            </a:r>
            <a:endParaRPr lang="en-US" dirty="0" smtClean="0"/>
          </a:p>
          <a:p>
            <a:pPr marL="1280160" lvl="3" indent="-457200">
              <a:buFont typeface="+mj-lt"/>
              <a:buAutoNum type="romanUcPeriod"/>
            </a:pPr>
            <a:r>
              <a:rPr lang="en-US" dirty="0" smtClean="0"/>
              <a:t>457 </a:t>
            </a: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  <a:hlinkClick r:id="rId5"/>
              </a:rPr>
              <a:t>www.retirereadytn.gov</a:t>
            </a:r>
            <a:endParaRPr lang="en-US" dirty="0" smtClean="0"/>
          </a:p>
          <a:p>
            <a:pPr marL="1280160" lvl="3" indent="-457200">
              <a:buFont typeface="+mj-lt"/>
              <a:buAutoNum type="romanUcPeriod"/>
            </a:pPr>
            <a:r>
              <a:rPr lang="en-US" dirty="0" smtClean="0"/>
              <a:t>403(b) (company site)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1" y="457200"/>
            <a:ext cx="1082040" cy="1021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20" y="5334000"/>
            <a:ext cx="1440180" cy="594360"/>
          </a:xfrm>
          <a:prstGeom prst="rect">
            <a:avLst/>
          </a:prstGeom>
        </p:spPr>
      </p:pic>
      <p:pic>
        <p:nvPicPr>
          <p:cNvPr id="10" name="Picture 2" descr="The University of Tennesse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3189" y="5791200"/>
            <a:ext cx="2079811" cy="609600"/>
          </a:xfrm>
          <a:prstGeom prst="rect">
            <a:avLst/>
          </a:prstGeom>
          <a:noFill/>
        </p:spPr>
      </p:pic>
      <p:pic>
        <p:nvPicPr>
          <p:cNvPr id="1026" name="Picture 2" descr="I:\Vol02\RetSrv\COMMON\Front Desk\Logos\Logo\note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33" y="6101944"/>
            <a:ext cx="1965167" cy="5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3" y="6053194"/>
            <a:ext cx="1567886" cy="728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7185" y="5749202"/>
            <a:ext cx="1439901" cy="880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64" y="5324081"/>
            <a:ext cx="1356436" cy="612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6" y="5414906"/>
            <a:ext cx="2822134" cy="4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TENNESSEE </a:t>
            </a:r>
            <a:br>
              <a:rPr lang="en-US" dirty="0" smtClean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PENSION PLANS </a:t>
            </a:r>
            <a:endParaRPr lang="en-US" dirty="0">
              <a:solidFill>
                <a:srgbClr val="F8A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114800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en-US" b="1" dirty="0" smtClean="0"/>
              <a:t>Mandatory for Regular </a:t>
            </a:r>
            <a:r>
              <a:rPr lang="en-US" b="1" dirty="0"/>
              <a:t>Full-Time </a:t>
            </a:r>
            <a:r>
              <a:rPr lang="en-US" b="1" dirty="0" smtClean="0"/>
              <a:t>Employees</a:t>
            </a:r>
          </a:p>
          <a:p>
            <a:endParaRPr lang="en-US" dirty="0" smtClean="0"/>
          </a:p>
          <a:p>
            <a:r>
              <a:rPr lang="en-US" dirty="0" smtClean="0"/>
              <a:t>Hybrid Plan </a:t>
            </a:r>
            <a:r>
              <a:rPr lang="en-US" dirty="0"/>
              <a:t>contributions as follows</a:t>
            </a:r>
            <a:r>
              <a:rPr lang="en-US" dirty="0" smtClean="0"/>
              <a:t>:</a:t>
            </a:r>
            <a:endParaRPr lang="en-US" dirty="0"/>
          </a:p>
          <a:p>
            <a:pPr marL="834390" lvl="2" indent="-285750">
              <a:buFont typeface="Wingdings" panose="05000000000000000000" pitchFamily="2" charset="2"/>
              <a:buChar char="Ø"/>
            </a:pPr>
            <a:r>
              <a:rPr lang="en-US" dirty="0"/>
              <a:t>9</a:t>
            </a:r>
            <a:r>
              <a:rPr lang="en-US" dirty="0" smtClean="0"/>
              <a:t>% of salary paid by employer – </a:t>
            </a:r>
            <a:r>
              <a:rPr lang="en-US" b="1" dirty="0" smtClean="0"/>
              <a:t>TCRS-H</a:t>
            </a:r>
          </a:p>
          <a:p>
            <a:pPr marL="548640" lvl="2" indent="0">
              <a:buNone/>
            </a:pPr>
            <a:r>
              <a:rPr lang="en-US" dirty="0" smtClean="0"/>
              <a:t>	</a:t>
            </a:r>
          </a:p>
          <a:p>
            <a:pPr marL="548640" lvl="2" indent="0">
              <a:buNone/>
            </a:pPr>
            <a:r>
              <a:rPr lang="en-US" dirty="0" smtClean="0"/>
              <a:t>OR</a:t>
            </a:r>
          </a:p>
          <a:p>
            <a:pPr marL="834390" lvl="2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834390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9</a:t>
            </a:r>
            <a:r>
              <a:rPr lang="en-US" dirty="0"/>
              <a:t>% of salary paid by </a:t>
            </a:r>
            <a:r>
              <a:rPr lang="en-US" dirty="0" smtClean="0"/>
              <a:t>employer – </a:t>
            </a:r>
            <a:r>
              <a:rPr lang="en-US" b="1" dirty="0" smtClean="0"/>
              <a:t>ORP-H</a:t>
            </a:r>
          </a:p>
          <a:p>
            <a:pPr marL="548640" lvl="2" indent="0">
              <a:buNone/>
            </a:pPr>
            <a:endParaRPr lang="en-US" b="1" dirty="0" smtClean="0"/>
          </a:p>
          <a:p>
            <a:pPr marL="548640" lvl="2" indent="0">
              <a:buNone/>
            </a:pPr>
            <a:r>
              <a:rPr lang="en-US" dirty="0" smtClean="0"/>
              <a:t>PLUS</a:t>
            </a:r>
            <a:endParaRPr lang="en-US" dirty="0"/>
          </a:p>
          <a:p>
            <a:pPr marL="548640" lvl="2" indent="0">
              <a:buNone/>
            </a:pPr>
            <a:endParaRPr lang="en-US" b="1" dirty="0" smtClean="0"/>
          </a:p>
          <a:p>
            <a:pPr marL="834390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5</a:t>
            </a:r>
            <a:r>
              <a:rPr lang="en-US" dirty="0"/>
              <a:t>% of salary paid by </a:t>
            </a:r>
            <a:r>
              <a:rPr lang="en-US" dirty="0" smtClean="0"/>
              <a:t>employee regardless of plan choice</a:t>
            </a:r>
          </a:p>
          <a:p>
            <a:pPr lvl="1" algn="ctr">
              <a:buNone/>
              <a:defRPr/>
            </a:pPr>
            <a:endParaRPr lang="en-US" dirty="0"/>
          </a:p>
        </p:txBody>
      </p:sp>
      <p:pic>
        <p:nvPicPr>
          <p:cNvPr id="4" name="Picture 2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791200"/>
            <a:ext cx="2079811" cy="609600"/>
          </a:xfrm>
          <a:prstGeom prst="rect">
            <a:avLst/>
          </a:prstGeom>
          <a:noFill/>
        </p:spPr>
      </p:pic>
      <p:pic>
        <p:nvPicPr>
          <p:cNvPr id="7" name="Picture 5" descr="C:\Users\fbrodman.UTK\AppData\Local\Microsoft\Windows\Temporary Internet Files\Content.IE5\LR2O5C0E\dglxasset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13" y="2971800"/>
            <a:ext cx="2540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TENNESSEE </a:t>
            </a:r>
            <a:br>
              <a:rPr lang="en-US" dirty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TCRS HYBRID PLAN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1900" b="1" dirty="0" smtClean="0"/>
              <a:t>1. TCRS-H (Tennessee Consolidated Retirement System Hybrid):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 smtClean="0"/>
              <a:t>Exempt </a:t>
            </a:r>
            <a:r>
              <a:rPr lang="en-US" dirty="0"/>
              <a:t>and non-exempt employees </a:t>
            </a:r>
            <a:r>
              <a:rPr lang="en-US" dirty="0" smtClean="0"/>
              <a:t>are eligible</a:t>
            </a:r>
            <a:endParaRPr lang="en-US" dirty="0"/>
          </a:p>
          <a:p>
            <a:pPr lvl="2">
              <a:lnSpc>
                <a:spcPct val="110000"/>
              </a:lnSpc>
              <a:defRPr/>
            </a:pPr>
            <a:r>
              <a:rPr lang="en-US" dirty="0" smtClean="0"/>
              <a:t>Both Defined </a:t>
            </a:r>
            <a:r>
              <a:rPr lang="en-US" dirty="0"/>
              <a:t>Benefit </a:t>
            </a:r>
            <a:r>
              <a:rPr lang="en-US" dirty="0" smtClean="0"/>
              <a:t>and Defined Contribution </a:t>
            </a:r>
            <a:endParaRPr lang="en-US" dirty="0"/>
          </a:p>
          <a:p>
            <a:pPr lvl="2">
              <a:lnSpc>
                <a:spcPct val="110000"/>
              </a:lnSpc>
              <a:defRPr/>
            </a:pPr>
            <a:r>
              <a:rPr lang="en-US" dirty="0" smtClean="0"/>
              <a:t>TCRS </a:t>
            </a:r>
            <a:r>
              <a:rPr lang="en-US" dirty="0"/>
              <a:t>B</a:t>
            </a:r>
            <a:r>
              <a:rPr lang="en-US" dirty="0" smtClean="0"/>
              <a:t>oard </a:t>
            </a:r>
            <a:r>
              <a:rPr lang="en-US" dirty="0"/>
              <a:t>is responsible for investing </a:t>
            </a:r>
            <a:r>
              <a:rPr lang="en-US" dirty="0" smtClean="0"/>
              <a:t>funds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 smtClean="0"/>
              <a:t>5 year vesting period - May want to join this plan if you plan on being at UT 5 years or more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 smtClean="0"/>
              <a:t>Disability </a:t>
            </a:r>
            <a:r>
              <a:rPr lang="en-US" dirty="0"/>
              <a:t>Retirement option (once vested</a:t>
            </a:r>
            <a:r>
              <a:rPr lang="en-US" dirty="0" smtClean="0"/>
              <a:t>)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 smtClean="0"/>
              <a:t>Unused sick leave transfers into months of service at retirement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 smtClean="0"/>
              <a:t>Guaranteed Lifetime Benefit 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 smtClean="0"/>
              <a:t>You can purchase past temporary or student worker service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 smtClean="0"/>
              <a:t>Your pension is determined by:</a:t>
            </a:r>
          </a:p>
          <a:p>
            <a:pPr marL="1348740" lvl="4" indent="-3429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/>
              <a:t>Salary</a:t>
            </a:r>
          </a:p>
          <a:p>
            <a:pPr marL="1348740" lvl="4" indent="-3429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/>
              <a:t>60 highest consecutive months of service</a:t>
            </a:r>
          </a:p>
          <a:p>
            <a:pPr marL="1348740" lvl="4" indent="-3429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/>
              <a:t>Age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791200"/>
            <a:ext cx="2079811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7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TENNESSEE </a:t>
            </a:r>
            <a:br>
              <a:rPr lang="en-US" dirty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8A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 HYBRID PLAN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000" dirty="0"/>
          </a:p>
          <a:p>
            <a:pPr marL="36576" indent="0">
              <a:buNone/>
              <a:defRPr/>
            </a:pPr>
            <a:r>
              <a:rPr lang="en-US" sz="1900" b="1" dirty="0" smtClean="0"/>
              <a:t>2. ORP-H </a:t>
            </a:r>
            <a:r>
              <a:rPr lang="en-US" sz="1900" b="1" dirty="0"/>
              <a:t>(Optional Retirement </a:t>
            </a:r>
            <a:r>
              <a:rPr lang="en-US" sz="1900" b="1" dirty="0" smtClean="0"/>
              <a:t>Program</a:t>
            </a:r>
            <a:r>
              <a:rPr lang="en-US" sz="1900" b="1" dirty="0"/>
              <a:t> Hybrid</a:t>
            </a:r>
            <a:r>
              <a:rPr lang="en-US" sz="1900" b="1" dirty="0" smtClean="0"/>
              <a:t>):  </a:t>
            </a:r>
          </a:p>
          <a:p>
            <a:pPr lvl="2">
              <a:defRPr/>
            </a:pPr>
            <a:r>
              <a:rPr lang="en-US" dirty="0" smtClean="0"/>
              <a:t>Exempt faculty and staff are eligible</a:t>
            </a:r>
          </a:p>
          <a:p>
            <a:pPr lvl="2">
              <a:defRPr/>
            </a:pPr>
            <a:r>
              <a:rPr lang="en-US" dirty="0" smtClean="0"/>
              <a:t>Defined </a:t>
            </a:r>
            <a:r>
              <a:rPr lang="en-US" dirty="0"/>
              <a:t>Contribution </a:t>
            </a:r>
            <a:r>
              <a:rPr lang="en-US" dirty="0" smtClean="0"/>
              <a:t>Plan – Market driven and funds may fluctuate </a:t>
            </a:r>
          </a:p>
          <a:p>
            <a:pPr lvl="2">
              <a:defRPr/>
            </a:pPr>
            <a:r>
              <a:rPr lang="en-US" dirty="0" smtClean="0"/>
              <a:t>Employee </a:t>
            </a:r>
            <a:r>
              <a:rPr lang="en-US" dirty="0"/>
              <a:t>chooses investment options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AIG, TIAA, and/or VOYA</a:t>
            </a:r>
          </a:p>
          <a:p>
            <a:pPr lvl="2">
              <a:defRPr/>
            </a:pPr>
            <a:r>
              <a:rPr lang="en-US" dirty="0" smtClean="0"/>
              <a:t>No vesting period – May want to join this plan if:</a:t>
            </a:r>
          </a:p>
          <a:p>
            <a:pPr marL="1348740" lvl="4" indent="-342900">
              <a:buFont typeface="+mj-lt"/>
              <a:buAutoNum type="arabicPeriod"/>
              <a:defRPr/>
            </a:pPr>
            <a:r>
              <a:rPr lang="en-US" sz="1800" dirty="0" smtClean="0"/>
              <a:t>You are unsure how long you will be employed at UT</a:t>
            </a:r>
          </a:p>
          <a:p>
            <a:pPr marL="1348740" lvl="4" indent="-342900">
              <a:buFont typeface="+mj-lt"/>
              <a:buAutoNum type="arabicPeriod"/>
              <a:defRPr/>
            </a:pPr>
            <a:r>
              <a:rPr lang="en-US" sz="1800" dirty="0" smtClean="0"/>
              <a:t>Paid by a grant</a:t>
            </a:r>
          </a:p>
          <a:p>
            <a:pPr marL="1348740" lvl="4" indent="-342900">
              <a:buFont typeface="+mj-lt"/>
              <a:buAutoNum type="arabicPeriod"/>
              <a:defRPr/>
            </a:pPr>
            <a:r>
              <a:rPr lang="en-US" sz="1800" dirty="0" smtClean="0"/>
              <a:t>Postdoctoral position</a:t>
            </a:r>
          </a:p>
          <a:p>
            <a:pPr marL="1348740" lvl="4" indent="-342900">
              <a:buFont typeface="+mj-lt"/>
              <a:buAutoNum type="arabicPeriod"/>
              <a:defRPr/>
            </a:pPr>
            <a:r>
              <a:rPr lang="en-US" sz="1800" dirty="0" smtClean="0"/>
              <a:t>Coaching position</a:t>
            </a:r>
          </a:p>
          <a:p>
            <a:pPr marL="1348740" lvl="4" indent="-342900">
              <a:buFont typeface="+mj-lt"/>
              <a:buAutoNum type="arabicPeriod"/>
              <a:defRPr/>
            </a:pPr>
            <a:r>
              <a:rPr lang="en-US" sz="1800" dirty="0" smtClean="0"/>
              <a:t>You would like to be more hands-on with your retirement planning</a:t>
            </a:r>
          </a:p>
          <a:p>
            <a:pPr marL="1165860" lvl="3" indent="-342900">
              <a:buFont typeface="+mj-lt"/>
              <a:buAutoNum type="arabicPeriod"/>
              <a:defRPr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2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791200"/>
            <a:ext cx="2079811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8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8A7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PENSIONS Q &amp; A</a:t>
            </a:r>
            <a:endParaRPr lang="en-US" dirty="0">
              <a:solidFill>
                <a:srgbClr val="F8A702"/>
              </a:solidFill>
            </a:endParaRPr>
          </a:p>
        </p:txBody>
      </p:sp>
      <p:pic>
        <p:nvPicPr>
          <p:cNvPr id="5" name="Picture 2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791200"/>
            <a:ext cx="2079811" cy="609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371600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b="1" dirty="0" smtClean="0"/>
              <a:t>Can I switch retirement plans? </a:t>
            </a:r>
            <a:r>
              <a:rPr lang="en-US" sz="2200" dirty="0" smtClean="0">
                <a:solidFill>
                  <a:srgbClr val="FF0000"/>
                </a:solidFill>
              </a:rPr>
              <a:t>If you are a non-exempt employee, you CANNOT switch retirement plans. Exempt employees are able to switch from TCRS to ORP at anytime, </a:t>
            </a:r>
            <a:r>
              <a:rPr lang="en-US" sz="2200" u="sng" dirty="0" smtClean="0">
                <a:solidFill>
                  <a:srgbClr val="FF0000"/>
                </a:solidFill>
              </a:rPr>
              <a:t>one time only</a:t>
            </a:r>
            <a:r>
              <a:rPr lang="en-US" sz="2200" dirty="0" smtClean="0">
                <a:solidFill>
                  <a:srgbClr val="FF0000"/>
                </a:solidFill>
              </a:rPr>
              <a:t>! Exempt employees enrolled in the ORP plan can switch from ORP to TCRS after 5 years of credible service. *The State will contact you with details. </a:t>
            </a:r>
          </a:p>
          <a:p>
            <a:pPr>
              <a:defRPr/>
            </a:pPr>
            <a:r>
              <a:rPr lang="en-US" sz="2200" b="1" dirty="0" smtClean="0"/>
              <a:t>Is it mandatory that I participate in a retirement plan? </a:t>
            </a:r>
            <a:r>
              <a:rPr lang="en-US" sz="2200" dirty="0" smtClean="0">
                <a:solidFill>
                  <a:srgbClr val="FF0000"/>
                </a:solidFill>
              </a:rPr>
              <a:t>Yes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participation </a:t>
            </a:r>
            <a:r>
              <a:rPr lang="en-US" sz="2200" dirty="0">
                <a:solidFill>
                  <a:srgbClr val="FF0000"/>
                </a:solidFill>
              </a:rPr>
              <a:t>in a retirement plan is a condition of employment for regular full-time employees and optional for regular part-time employees. </a:t>
            </a:r>
            <a:r>
              <a:rPr lang="en-US" sz="2200" dirty="0" smtClean="0">
                <a:solidFill>
                  <a:srgbClr val="FF0000"/>
                </a:solidFill>
              </a:rPr>
              <a:t>You cannot opt-out, reduce, or delay the start of participating the retirement plan.</a:t>
            </a:r>
          </a:p>
          <a:p>
            <a:pPr>
              <a:defRPr/>
            </a:pPr>
            <a:r>
              <a:rPr lang="en-US" sz="2200" b="1" dirty="0" smtClean="0"/>
              <a:t>What do I miss out on by not being vested in TCRS? </a:t>
            </a:r>
            <a:r>
              <a:rPr lang="en-US" sz="2200" dirty="0" smtClean="0">
                <a:solidFill>
                  <a:srgbClr val="FF0000"/>
                </a:solidFill>
              </a:rPr>
              <a:t>By not being fully vested in TCRS you miss out on the 4% that is contributed into TCRS by the University. </a:t>
            </a:r>
          </a:p>
        </p:txBody>
      </p:sp>
    </p:spTree>
    <p:extLst>
      <p:ext uri="{BB962C8B-B14F-4D97-AF65-F5344CB8AC3E}">
        <p14:creationId xmlns:p14="http://schemas.microsoft.com/office/powerpoint/2010/main" val="18264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8A7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PENSIONS Q &amp; A</a:t>
            </a:r>
            <a:endParaRPr lang="en-US" dirty="0">
              <a:solidFill>
                <a:srgbClr val="F8A702"/>
              </a:solidFill>
            </a:endParaRPr>
          </a:p>
        </p:txBody>
      </p:sp>
      <p:pic>
        <p:nvPicPr>
          <p:cNvPr id="5" name="Picture 2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791200"/>
            <a:ext cx="2079811" cy="609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00200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b="1" dirty="0"/>
              <a:t>What paperwork do I need to turn in? 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Only exempt employees will need to turn in paperwork! Exempt employees will need to submit the </a:t>
            </a:r>
            <a:r>
              <a:rPr lang="en-US" sz="2200" u="sng" dirty="0">
                <a:solidFill>
                  <a:srgbClr val="FF0000"/>
                </a:solidFill>
              </a:rPr>
              <a:t>Notice of Election to Participate </a:t>
            </a:r>
            <a:r>
              <a:rPr lang="en-US" sz="2200" dirty="0" smtClean="0">
                <a:solidFill>
                  <a:srgbClr val="FF0000"/>
                </a:solidFill>
              </a:rPr>
              <a:t>Form. If you will elect to participate in the ORP retirement plan, you will also need to submit the </a:t>
            </a:r>
            <a:r>
              <a:rPr lang="en-US" sz="2200" u="sng" dirty="0">
                <a:solidFill>
                  <a:srgbClr val="FF0000"/>
                </a:solidFill>
              </a:rPr>
              <a:t>Premium Distribution Specification </a:t>
            </a:r>
            <a:r>
              <a:rPr lang="en-US" sz="2200" dirty="0" smtClean="0">
                <a:solidFill>
                  <a:srgbClr val="FF0000"/>
                </a:solidFill>
              </a:rPr>
              <a:t>Form. </a:t>
            </a:r>
            <a:r>
              <a:rPr lang="en-US" sz="2200" b="1" dirty="0" smtClean="0">
                <a:solidFill>
                  <a:srgbClr val="FF0000"/>
                </a:solidFill>
              </a:rPr>
              <a:t>These </a:t>
            </a:r>
            <a:r>
              <a:rPr lang="en-US" sz="2200" b="1" dirty="0">
                <a:solidFill>
                  <a:srgbClr val="FF0000"/>
                </a:solidFill>
              </a:rPr>
              <a:t>forms are due one week from your start date</a:t>
            </a:r>
            <a:r>
              <a:rPr lang="en-US" sz="2200" dirty="0">
                <a:solidFill>
                  <a:srgbClr val="FF0000"/>
                </a:solidFill>
              </a:rPr>
              <a:t>. Bi-weekly Employees are automatically enrolled into TCRS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sz="2200" b="1" dirty="0" smtClean="0"/>
              <a:t>What happens if I do not submit my retirement paperwork? </a:t>
            </a:r>
            <a:r>
              <a:rPr lang="en-US" sz="2200" dirty="0" smtClean="0">
                <a:solidFill>
                  <a:srgbClr val="FF0000"/>
                </a:solidFill>
              </a:rPr>
              <a:t>If employees make the decision to not submit their required retirement forms, they will eventually be defaulted into the TCRS Retirement plan. **Any missed retirement contributions will automatically be caught up out of one paycheck.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030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8A7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 Enrollment – 401(k)</a:t>
            </a:r>
            <a:endParaRPr lang="en-US" dirty="0">
              <a:solidFill>
                <a:srgbClr val="F8A7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Auto </a:t>
            </a:r>
            <a:r>
              <a:rPr lang="en-US" sz="3200" dirty="0" smtClean="0"/>
              <a:t>enrollment </a:t>
            </a:r>
            <a:r>
              <a:rPr lang="en-US" sz="3200" dirty="0"/>
              <a:t>for 2% of </a:t>
            </a:r>
            <a:r>
              <a:rPr lang="en-US" sz="3200" dirty="0" smtClean="0"/>
              <a:t>your gross pay each paycheck. However, employees </a:t>
            </a:r>
            <a:r>
              <a:rPr lang="en-US" sz="3200" dirty="0"/>
              <a:t>may opt out of </a:t>
            </a:r>
            <a:r>
              <a:rPr lang="en-US" sz="3200" dirty="0" smtClean="0"/>
              <a:t>this contribution.</a:t>
            </a:r>
          </a:p>
          <a:p>
            <a:pPr marL="0" indent="0">
              <a:buNone/>
            </a:pPr>
            <a:endParaRPr lang="en-US" sz="2600" dirty="0" smtClean="0"/>
          </a:p>
          <a:p>
            <a:pPr marL="1005840" lvl="4" indent="0">
              <a:buNone/>
            </a:pPr>
            <a:r>
              <a:rPr lang="en-US" sz="2000" dirty="0" smtClean="0"/>
              <a:t>1.  TCRS Hybrid Plan: Employer already contributing 5% - </a:t>
            </a:r>
          </a:p>
          <a:p>
            <a:pPr marL="1005840" lvl="4" indent="0">
              <a:buNone/>
            </a:pPr>
            <a:r>
              <a:rPr lang="en-US" sz="2000" dirty="0" smtClean="0"/>
              <a:t>Funds are </a:t>
            </a:r>
            <a:r>
              <a:rPr lang="en-US" sz="2000" dirty="0"/>
              <a:t>invested into your 401(k) plan into the funds of your </a:t>
            </a:r>
            <a:r>
              <a:rPr lang="en-US" sz="2000" dirty="0" smtClean="0"/>
              <a:t>choice (Mandatory)</a:t>
            </a:r>
          </a:p>
          <a:p>
            <a:pPr marL="1005840" lvl="4" indent="0">
              <a:buNone/>
            </a:pPr>
            <a:r>
              <a:rPr lang="en-US" sz="2000" dirty="0" smtClean="0"/>
              <a:t>      </a:t>
            </a:r>
            <a:r>
              <a:rPr lang="en-US" sz="2000" b="1" dirty="0" smtClean="0"/>
              <a:t>Plus</a:t>
            </a:r>
            <a:r>
              <a:rPr lang="en-US" sz="2000" dirty="0" smtClean="0"/>
              <a:t> Employee 2% (Optional)</a:t>
            </a:r>
          </a:p>
          <a:p>
            <a:pPr marL="1005840" lvl="4" indent="0">
              <a:buNone/>
            </a:pPr>
            <a:endParaRPr lang="en-US" sz="2000" dirty="0" smtClean="0"/>
          </a:p>
          <a:p>
            <a:pPr marL="1005840" lvl="4" indent="0">
              <a:buNone/>
            </a:pPr>
            <a:r>
              <a:rPr lang="en-US" sz="2000" dirty="0" smtClean="0"/>
              <a:t>2.  ORP Hybrid: Employee </a:t>
            </a:r>
            <a:r>
              <a:rPr lang="en-US" sz="2000" dirty="0"/>
              <a:t>2</a:t>
            </a:r>
            <a:r>
              <a:rPr lang="en-US" sz="2000" dirty="0" smtClean="0"/>
              <a:t>% (Optional)</a:t>
            </a:r>
          </a:p>
          <a:p>
            <a:pPr marL="1005840" lvl="4" indent="0">
              <a:buNone/>
            </a:pPr>
            <a:endParaRPr lang="en-US" sz="2600" dirty="0"/>
          </a:p>
        </p:txBody>
      </p:sp>
      <p:pic>
        <p:nvPicPr>
          <p:cNvPr id="4" name="Picture 3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791200"/>
            <a:ext cx="2079811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1344</Words>
  <Application>Microsoft Office PowerPoint</Application>
  <PresentationFormat>On-screen Show (4:3)</PresentationFormat>
  <Paragraphs>167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Rockwell</vt:lpstr>
      <vt:lpstr>Wingdings</vt:lpstr>
      <vt:lpstr>1_Clarity</vt:lpstr>
      <vt:lpstr>Retirement Services Office </vt:lpstr>
      <vt:lpstr>Planning Your</vt:lpstr>
      <vt:lpstr>Are you a previous member?</vt:lpstr>
      <vt:lpstr>STATE OF TENNESSEE  PENSION PLANS </vt:lpstr>
      <vt:lpstr>STATE OF TENNESSEE  TCRS HYBRID PLAN</vt:lpstr>
      <vt:lpstr>STATE OF TENNESSEE  ORP HYBRID PLAN</vt:lpstr>
      <vt:lpstr>PENSIONS Q &amp; A</vt:lpstr>
      <vt:lpstr>PENSIONS Q &amp; A</vt:lpstr>
      <vt:lpstr>Auto Enrollment – 401(k)</vt:lpstr>
      <vt:lpstr>FREE MONEY!</vt:lpstr>
      <vt:lpstr> 401(k) Q &amp; A </vt:lpstr>
      <vt:lpstr> 401(k) Q &amp; A </vt:lpstr>
      <vt:lpstr>403(b) PLAN</vt:lpstr>
      <vt:lpstr>STAY WITHIN THE LIMITS . . . </vt:lpstr>
      <vt:lpstr>457 PLAN</vt:lpstr>
      <vt:lpstr>FREQUENTLY ASKED QUESTIONS</vt:lpstr>
      <vt:lpstr>PowerPoint Presentation</vt:lpstr>
      <vt:lpstr> IMPORTANT THINGS TO REMEMEBER </vt:lpstr>
      <vt:lpstr> WE ARE HERE TO HELP! </vt:lpstr>
    </vt:vector>
  </TitlesOfParts>
  <Company>University of Tennessee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Benefits &amp; Retirement Office</dc:title>
  <dc:creator>Lunderwo</dc:creator>
  <cp:lastModifiedBy>Houston, Christian Nicole</cp:lastModifiedBy>
  <cp:revision>116</cp:revision>
  <dcterms:created xsi:type="dcterms:W3CDTF">2016-08-16T18:38:13Z</dcterms:created>
  <dcterms:modified xsi:type="dcterms:W3CDTF">2019-08-06T16:25:20Z</dcterms:modified>
</cp:coreProperties>
</file>